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486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1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6" Type="http://schemas.openxmlformats.org/officeDocument/2006/relationships/image" Target="../media/image34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5" Type="http://schemas.openxmlformats.org/officeDocument/2006/relationships/image" Target="../media/image3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Relationship Id="rId1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66B7ED-A7EE-426B-8705-CD3733FE1F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1D34-B8B8-46F1-9475-2BA5886A3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57B72-F167-4521-9C82-40D1821C11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D911-0BF0-4A13-BDB3-5B023DA70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7ED5E-AB9A-4DCC-9380-2DE8DA3160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7007C-4688-4F20-B32B-F5B365435F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11AC-0E11-46DF-B09F-A8B17A75F1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929B0-B081-49D0-9E8E-E19E2B25A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3743-6CDE-4331-87A3-336BFE2887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1CF5-A782-43B0-A484-BA02F9D815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EF7-5467-4BD3-A77D-5F830D336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0D5538-FF29-4915-A73C-8231DDE8A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18" Type="http://schemas.openxmlformats.org/officeDocument/2006/relationships/oleObject" Target="../embeddings/oleObject34.bin"/><Relationship Id="rId3" Type="http://schemas.openxmlformats.org/officeDocument/2006/relationships/image" Target="../media/image35.wmf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6.bin"/><Relationship Id="rId19" Type="http://schemas.openxmlformats.org/officeDocument/2006/relationships/oleObject" Target="../embeddings/oleObject35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48200" y="228600"/>
            <a:ext cx="3429000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Friday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Feb. 22, 2013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7689" y="2362200"/>
            <a:ext cx="3621911" cy="37338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dirty="0"/>
              <a:t>Agenda: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 TISK &amp; No MM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 HW Check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 Lesson 10-1: Polygons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 Homework</a:t>
            </a:r>
            <a:r>
              <a:rPr lang="en-US" sz="2400" dirty="0"/>
              <a:t>: </a:t>
            </a:r>
            <a:r>
              <a:rPr lang="en-US" sz="2400" dirty="0" smtClean="0"/>
              <a:t>10-1 problems in packet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0" y="152400"/>
                <a:ext cx="4419600" cy="56598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TISK Problems</a:t>
                </a:r>
              </a:p>
              <a:p>
                <a:pPr marL="914400" indent="-914400">
                  <a:buAutoNum type="arabicPeriod"/>
                </a:pPr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Simplify:</a:t>
                </a:r>
                <a:b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𝟑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𝒙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𝟑</m:t>
                        </m:r>
                        <m:sSup>
                          <m:sSupPr>
                            <m:ctrlPr>
                              <a:rPr lang="en-US" sz="4000" b="1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𝟐𝟏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𝒙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40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𝟑𝟔</m:t>
                        </m:r>
                      </m:den>
                    </m:f>
                  </m:oMath>
                </a14:m>
                <a:endParaRPr lang="en-US" sz="4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endPara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</a:t>
                </a:r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en-US" sz="32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Find the slope of a line through the points (3, -8) and (12, -8).</a:t>
                </a:r>
              </a:p>
              <a:p>
                <a:endPara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3. </a:t>
                </a:r>
                <a:r>
                  <a:rPr lang="en-US" sz="4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Find sin(A).</a:t>
                </a:r>
                <a:endParaRPr lang="en-US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2400"/>
                <a:ext cx="4419600" cy="565981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6483" t="-2586" r="-1655"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ight Triangle 1"/>
          <p:cNvSpPr/>
          <p:nvPr/>
        </p:nvSpPr>
        <p:spPr>
          <a:xfrm>
            <a:off x="1676400" y="5638800"/>
            <a:ext cx="2590800" cy="838200"/>
          </a:xfrm>
          <a:prstGeom prst="rtTriangl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53340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A</a:t>
            </a:r>
            <a:endParaRPr lang="en-US" sz="32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249342" y="6413138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B</a:t>
            </a:r>
            <a:endParaRPr lang="en-US" sz="32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152900" y="6250076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C</a:t>
            </a:r>
            <a:endParaRPr lang="en-US" sz="32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705100" y="5587425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35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54092" y="5799426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21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1676400" y="6250076"/>
            <a:ext cx="228600" cy="2269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457200"/>
            <a:ext cx="7024744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Practice</a:t>
            </a:r>
          </a:p>
        </p:txBody>
      </p:sp>
      <p:sp>
        <p:nvSpPr>
          <p:cNvPr id="4118" name="Rectangle 3"/>
          <p:cNvSpPr>
            <a:spLocks noGrp="1" noChangeArrowheads="1"/>
          </p:cNvSpPr>
          <p:nvPr>
            <p:ph idx="1"/>
          </p:nvPr>
        </p:nvSpPr>
        <p:spPr>
          <a:xfrm>
            <a:off x="1043492" y="1753188"/>
            <a:ext cx="6777317" cy="3508977"/>
          </a:xfrm>
        </p:spPr>
        <p:txBody>
          <a:bodyPr/>
          <a:lstStyle/>
          <a:p>
            <a:pPr eaLnBrk="1" hangingPunct="1"/>
            <a:r>
              <a:rPr lang="en-US" smtClean="0"/>
              <a:t>If each interior angle of a regular </a:t>
            </a:r>
            <a:r>
              <a:rPr lang="en-US" i="1" smtClean="0"/>
              <a:t>n</a:t>
            </a:r>
            <a:r>
              <a:rPr lang="en-US" smtClean="0"/>
              <a:t>-gon is 108</a:t>
            </a:r>
            <a:r>
              <a:rPr lang="en-US" smtClean="0">
                <a:cs typeface="Times New Roman" pitchFamily="18" charset="0"/>
              </a:rPr>
              <a:t>º, how many sides does the polygon have?</a:t>
            </a:r>
          </a:p>
        </p:txBody>
      </p:sp>
      <p:graphicFrame>
        <p:nvGraphicFramePr>
          <p:cNvPr id="9268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9438945"/>
              </p:ext>
            </p:extLst>
          </p:nvPr>
        </p:nvGraphicFramePr>
        <p:xfrm>
          <a:off x="2092787" y="2879695"/>
          <a:ext cx="1852613" cy="484188"/>
        </p:xfrm>
        <a:graphic>
          <a:graphicData uri="http://schemas.openxmlformats.org/presentationml/2006/ole">
            <p:oleObj spid="_x0000_s12328" name="Equation" r:id="rId3" imgW="876300" imgH="228600" progId="Equation.DSMT4">
              <p:embed/>
            </p:oleObj>
          </a:graphicData>
        </a:graphic>
      </p:graphicFrame>
      <p:graphicFrame>
        <p:nvGraphicFramePr>
          <p:cNvPr id="9269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85326280"/>
              </p:ext>
            </p:extLst>
          </p:nvPr>
        </p:nvGraphicFramePr>
        <p:xfrm>
          <a:off x="6629400" y="2895600"/>
          <a:ext cx="1719263" cy="833438"/>
        </p:xfrm>
        <a:graphic>
          <a:graphicData uri="http://schemas.openxmlformats.org/presentationml/2006/ole">
            <p:oleObj spid="_x0000_s12329" name="Equation" r:id="rId4" imgW="812447" imgH="393529" progId="Equation.DSMT4">
              <p:embed/>
            </p:oleObj>
          </a:graphicData>
        </a:graphic>
      </p:graphicFrame>
      <p:graphicFrame>
        <p:nvGraphicFramePr>
          <p:cNvPr id="927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8638687"/>
              </p:ext>
            </p:extLst>
          </p:nvPr>
        </p:nvGraphicFramePr>
        <p:xfrm>
          <a:off x="1211725" y="2960658"/>
          <a:ext cx="804862" cy="376237"/>
        </p:xfrm>
        <a:graphic>
          <a:graphicData uri="http://schemas.openxmlformats.org/presentationml/2006/ole">
            <p:oleObj spid="_x0000_s12330" name="Equation" r:id="rId5" imgW="380670" imgH="177646" progId="Equation.DSMT4">
              <p:embed/>
            </p:oleObj>
          </a:graphicData>
        </a:graphic>
      </p:graphicFrame>
      <p:graphicFrame>
        <p:nvGraphicFramePr>
          <p:cNvPr id="9271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93333090"/>
              </p:ext>
            </p:extLst>
          </p:nvPr>
        </p:nvGraphicFramePr>
        <p:xfrm>
          <a:off x="2122950" y="3538508"/>
          <a:ext cx="2255837" cy="538162"/>
        </p:xfrm>
        <a:graphic>
          <a:graphicData uri="http://schemas.openxmlformats.org/presentationml/2006/ole">
            <p:oleObj spid="_x0000_s12331" name="Equation" r:id="rId6" imgW="1066337" imgH="253890" progId="Equation.DSMT4">
              <p:embed/>
            </p:oleObj>
          </a:graphicData>
        </a:graphic>
      </p:graphicFrame>
      <p:graphicFrame>
        <p:nvGraphicFramePr>
          <p:cNvPr id="9272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46914537"/>
              </p:ext>
            </p:extLst>
          </p:nvPr>
        </p:nvGraphicFramePr>
        <p:xfrm>
          <a:off x="1099012" y="3646458"/>
          <a:ext cx="965200" cy="376237"/>
        </p:xfrm>
        <a:graphic>
          <a:graphicData uri="http://schemas.openxmlformats.org/presentationml/2006/ole">
            <p:oleObj spid="_x0000_s12332" name="Equation" r:id="rId7" imgW="457002" imgH="177723" progId="Equation.DSMT4">
              <p:embed/>
            </p:oleObj>
          </a:graphicData>
        </a:graphic>
      </p:graphicFrame>
      <p:graphicFrame>
        <p:nvGraphicFramePr>
          <p:cNvPr id="9273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95775746"/>
              </p:ext>
            </p:extLst>
          </p:nvPr>
        </p:nvGraphicFramePr>
        <p:xfrm>
          <a:off x="2168987" y="4278283"/>
          <a:ext cx="1665288" cy="430212"/>
        </p:xfrm>
        <a:graphic>
          <a:graphicData uri="http://schemas.openxmlformats.org/presentationml/2006/ole">
            <p:oleObj spid="_x0000_s12333" name="Equation" r:id="rId8" imgW="787058" imgH="203112" progId="Equation.DSMT4">
              <p:embed/>
            </p:oleObj>
          </a:graphicData>
        </a:graphic>
      </p:graphicFrame>
      <p:graphicFrame>
        <p:nvGraphicFramePr>
          <p:cNvPr id="9274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54316276"/>
              </p:ext>
            </p:extLst>
          </p:nvPr>
        </p:nvGraphicFramePr>
        <p:xfrm>
          <a:off x="1102187" y="4251295"/>
          <a:ext cx="965200" cy="376238"/>
        </p:xfrm>
        <a:graphic>
          <a:graphicData uri="http://schemas.openxmlformats.org/presentationml/2006/ole">
            <p:oleObj spid="_x0000_s12334" name="Equation" r:id="rId9" imgW="457002" imgH="177723" progId="Equation.DSMT4">
              <p:embed/>
            </p:oleObj>
          </a:graphicData>
        </a:graphic>
      </p:graphicFrame>
      <p:graphicFrame>
        <p:nvGraphicFramePr>
          <p:cNvPr id="9275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6615601"/>
              </p:ext>
            </p:extLst>
          </p:nvPr>
        </p:nvGraphicFramePr>
        <p:xfrm>
          <a:off x="2262650" y="4762470"/>
          <a:ext cx="1477962" cy="376238"/>
        </p:xfrm>
        <a:graphic>
          <a:graphicData uri="http://schemas.openxmlformats.org/presentationml/2006/ole">
            <p:oleObj spid="_x0000_s12335" name="Equation" r:id="rId10" imgW="698197" imgH="177723" progId="Equation.DSMT4">
              <p:embed/>
            </p:oleObj>
          </a:graphicData>
        </a:graphic>
      </p:graphicFrame>
      <p:graphicFrame>
        <p:nvGraphicFramePr>
          <p:cNvPr id="927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79416180"/>
              </p:ext>
            </p:extLst>
          </p:nvPr>
        </p:nvGraphicFramePr>
        <p:xfrm>
          <a:off x="1102187" y="4708495"/>
          <a:ext cx="965200" cy="376238"/>
        </p:xfrm>
        <a:graphic>
          <a:graphicData uri="http://schemas.openxmlformats.org/presentationml/2006/ole">
            <p:oleObj spid="_x0000_s12336" name="Equation" r:id="rId11" imgW="457002" imgH="177723" progId="Equation.DSMT4">
              <p:embed/>
            </p:oleObj>
          </a:graphicData>
        </a:graphic>
      </p:graphicFrame>
      <p:graphicFrame>
        <p:nvGraphicFramePr>
          <p:cNvPr id="9277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92825612"/>
              </p:ext>
            </p:extLst>
          </p:nvPr>
        </p:nvGraphicFramePr>
        <p:xfrm>
          <a:off x="2016587" y="5013295"/>
          <a:ext cx="912813" cy="376238"/>
        </p:xfrm>
        <a:graphic>
          <a:graphicData uri="http://schemas.openxmlformats.org/presentationml/2006/ole">
            <p:oleObj spid="_x0000_s12337" name="Equation" r:id="rId12" imgW="431425" imgH="177646" progId="Equation.DSMT4">
              <p:embed/>
            </p:oleObj>
          </a:graphicData>
        </a:graphic>
      </p:graphicFrame>
      <p:graphicFrame>
        <p:nvGraphicFramePr>
          <p:cNvPr id="9278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20363340"/>
              </p:ext>
            </p:extLst>
          </p:nvPr>
        </p:nvGraphicFramePr>
        <p:xfrm>
          <a:off x="873587" y="5013295"/>
          <a:ext cx="912813" cy="376238"/>
        </p:xfrm>
        <a:graphic>
          <a:graphicData uri="http://schemas.openxmlformats.org/presentationml/2006/ole">
            <p:oleObj spid="_x0000_s12338" name="Equation" r:id="rId13" imgW="431425" imgH="177646" progId="Equation.DSMT4">
              <p:embed/>
            </p:oleObj>
          </a:graphicData>
        </a:graphic>
      </p:graphicFrame>
      <p:graphicFrame>
        <p:nvGraphicFramePr>
          <p:cNvPr id="9279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37647434"/>
              </p:ext>
            </p:extLst>
          </p:nvPr>
        </p:nvGraphicFramePr>
        <p:xfrm>
          <a:off x="1559387" y="5318095"/>
          <a:ext cx="1827213" cy="376238"/>
        </p:xfrm>
        <a:graphic>
          <a:graphicData uri="http://schemas.openxmlformats.org/presentationml/2006/ole">
            <p:oleObj spid="_x0000_s12339" name="Equation" r:id="rId14" imgW="863225" imgH="177723" progId="Equation.DSMT4">
              <p:embed/>
            </p:oleObj>
          </a:graphicData>
        </a:graphic>
      </p:graphicFrame>
      <p:graphicFrame>
        <p:nvGraphicFramePr>
          <p:cNvPr id="9280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9895358"/>
              </p:ext>
            </p:extLst>
          </p:nvPr>
        </p:nvGraphicFramePr>
        <p:xfrm>
          <a:off x="1254587" y="5622895"/>
          <a:ext cx="1397000" cy="376238"/>
        </p:xfrm>
        <a:graphic>
          <a:graphicData uri="http://schemas.openxmlformats.org/presentationml/2006/ole">
            <p:oleObj spid="_x0000_s12340" name="Equation" r:id="rId15" imgW="660113" imgH="177723" progId="Equation.DSMT4">
              <p:embed/>
            </p:oleObj>
          </a:graphicData>
        </a:graphic>
      </p:graphicFrame>
      <p:graphicFrame>
        <p:nvGraphicFramePr>
          <p:cNvPr id="928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1652045"/>
              </p:ext>
            </p:extLst>
          </p:nvPr>
        </p:nvGraphicFramePr>
        <p:xfrm>
          <a:off x="1559387" y="5927695"/>
          <a:ext cx="725488" cy="376238"/>
        </p:xfrm>
        <a:graphic>
          <a:graphicData uri="http://schemas.openxmlformats.org/presentationml/2006/ole">
            <p:oleObj spid="_x0000_s12341" name="Equation" r:id="rId16" imgW="342603" imgH="177646" progId="Equation.DSMT4">
              <p:embed/>
            </p:oleObj>
          </a:graphicData>
        </a:graphic>
      </p:graphicFrame>
      <p:graphicFrame>
        <p:nvGraphicFramePr>
          <p:cNvPr id="9284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3125053"/>
              </p:ext>
            </p:extLst>
          </p:nvPr>
        </p:nvGraphicFramePr>
        <p:xfrm>
          <a:off x="5776913" y="3168650"/>
          <a:ext cx="804862" cy="376238"/>
        </p:xfrm>
        <a:graphic>
          <a:graphicData uri="http://schemas.openxmlformats.org/presentationml/2006/ole">
            <p:oleObj spid="_x0000_s12342" name="Equation" r:id="rId17" imgW="380670" imgH="177646" progId="Equation.DSMT4">
              <p:embed/>
            </p:oleObj>
          </a:graphicData>
        </a:graphic>
      </p:graphicFrame>
      <p:graphicFrame>
        <p:nvGraphicFramePr>
          <p:cNvPr id="928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4019733"/>
              </p:ext>
            </p:extLst>
          </p:nvPr>
        </p:nvGraphicFramePr>
        <p:xfrm>
          <a:off x="6461125" y="3667125"/>
          <a:ext cx="2201863" cy="914400"/>
        </p:xfrm>
        <a:graphic>
          <a:graphicData uri="http://schemas.openxmlformats.org/presentationml/2006/ole">
            <p:oleObj spid="_x0000_s12343" name="Equation" r:id="rId18" imgW="1040948" imgH="431613" progId="Equation.DSMT4">
              <p:embed/>
            </p:oleObj>
          </a:graphicData>
        </a:graphic>
      </p:graphicFrame>
      <p:graphicFrame>
        <p:nvGraphicFramePr>
          <p:cNvPr id="9286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95851790"/>
              </p:ext>
            </p:extLst>
          </p:nvPr>
        </p:nvGraphicFramePr>
        <p:xfrm>
          <a:off x="5410200" y="3962400"/>
          <a:ext cx="965200" cy="376238"/>
        </p:xfrm>
        <a:graphic>
          <a:graphicData uri="http://schemas.openxmlformats.org/presentationml/2006/ole">
            <p:oleObj spid="_x0000_s12344" name="Equation" r:id="rId19" imgW="457002" imgH="177723" progId="Equation.DSMT4">
              <p:embed/>
            </p:oleObj>
          </a:graphicData>
        </a:graphic>
      </p:graphicFrame>
      <p:graphicFrame>
        <p:nvGraphicFramePr>
          <p:cNvPr id="9287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3657460"/>
              </p:ext>
            </p:extLst>
          </p:nvPr>
        </p:nvGraphicFramePr>
        <p:xfrm>
          <a:off x="6324600" y="4598988"/>
          <a:ext cx="1665288" cy="430212"/>
        </p:xfrm>
        <a:graphic>
          <a:graphicData uri="http://schemas.openxmlformats.org/presentationml/2006/ole">
            <p:oleObj spid="_x0000_s12345" name="Equation" r:id="rId20" imgW="787058" imgH="203112" progId="Equation.DSMT4">
              <p:embed/>
            </p:oleObj>
          </a:graphicData>
        </a:graphic>
      </p:graphicFrame>
      <p:graphicFrame>
        <p:nvGraphicFramePr>
          <p:cNvPr id="9288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40294628"/>
              </p:ext>
            </p:extLst>
          </p:nvPr>
        </p:nvGraphicFramePr>
        <p:xfrm>
          <a:off x="5257800" y="4572000"/>
          <a:ext cx="965200" cy="376238"/>
        </p:xfrm>
        <a:graphic>
          <a:graphicData uri="http://schemas.openxmlformats.org/presentationml/2006/ole">
            <p:oleObj spid="_x0000_s12346" name="Equation" r:id="rId21" imgW="457002" imgH="177723" progId="Equation.DSMT4">
              <p:embed/>
            </p:oleObj>
          </a:graphicData>
        </a:graphic>
      </p:graphicFrame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221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030165" y="43434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7011365" y="50292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7544765" y="26670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554165" y="16002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963365" y="26670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801565" y="2057400"/>
            <a:ext cx="457200" cy="381000"/>
          </a:xfrm>
          <a:prstGeom prst="ellipse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Oval 16"/>
          <p:cNvSpPr/>
          <p:nvPr/>
        </p:nvSpPr>
        <p:spPr bwMode="auto">
          <a:xfrm>
            <a:off x="4344365" y="2667000"/>
            <a:ext cx="4572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 bwMode="auto">
          <a:xfrm>
            <a:off x="5487365" y="4343400"/>
            <a:ext cx="4572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 bwMode="auto">
          <a:xfrm>
            <a:off x="5258765" y="2057400"/>
            <a:ext cx="4572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7925765" y="2590800"/>
            <a:ext cx="4572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 bwMode="auto">
          <a:xfrm>
            <a:off x="6935165" y="1600200"/>
            <a:ext cx="4572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59628" y="508000"/>
            <a:ext cx="7024744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Practice</a:t>
            </a:r>
          </a:p>
        </p:txBody>
      </p:sp>
      <p:sp>
        <p:nvSpPr>
          <p:cNvPr id="5152" name="Rectangle 3"/>
          <p:cNvSpPr>
            <a:spLocks noGrp="1" noChangeArrowheads="1"/>
          </p:cNvSpPr>
          <p:nvPr>
            <p:ph idx="1"/>
          </p:nvPr>
        </p:nvSpPr>
        <p:spPr>
          <a:xfrm>
            <a:off x="1059630" y="1803988"/>
            <a:ext cx="6777317" cy="3508977"/>
          </a:xfrm>
        </p:spPr>
        <p:txBody>
          <a:bodyPr/>
          <a:lstStyle/>
          <a:p>
            <a:pPr eaLnBrk="1" hangingPunct="1"/>
            <a:r>
              <a:rPr lang="en-US" smtClean="0"/>
              <a:t>Find the value of </a:t>
            </a:r>
            <a:r>
              <a:rPr lang="en-US" i="1" smtClean="0"/>
              <a:t>x</a:t>
            </a:r>
            <a:r>
              <a:rPr lang="en-US" smtClean="0"/>
              <a:t>.</a:t>
            </a:r>
          </a:p>
        </p:txBody>
      </p:sp>
      <p:pic>
        <p:nvPicPr>
          <p:cNvPr id="515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6165" y="1270000"/>
            <a:ext cx="5029200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06043175"/>
              </p:ext>
            </p:extLst>
          </p:nvPr>
        </p:nvGraphicFramePr>
        <p:xfrm>
          <a:off x="4877765" y="2057400"/>
          <a:ext cx="914400" cy="358775"/>
        </p:xfrm>
        <a:graphic>
          <a:graphicData uri="http://schemas.openxmlformats.org/presentationml/2006/ole">
            <p:oleObj spid="_x0000_s13350" name="Equation" r:id="rId4" imgW="647419" imgH="253890" progId="Equation.DSMT4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7845721"/>
              </p:ext>
            </p:extLst>
          </p:nvPr>
        </p:nvGraphicFramePr>
        <p:xfrm>
          <a:off x="3904628" y="2701925"/>
          <a:ext cx="877887" cy="287338"/>
        </p:xfrm>
        <a:graphic>
          <a:graphicData uri="http://schemas.openxmlformats.org/presentationml/2006/ole">
            <p:oleObj spid="_x0000_s13351" name="Equation" r:id="rId5" imgW="622030" imgH="203112" progId="Equation.DSMT4">
              <p:embed/>
            </p:oleObj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73425652"/>
              </p:ext>
            </p:extLst>
          </p:nvPr>
        </p:nvGraphicFramePr>
        <p:xfrm>
          <a:off x="4958728" y="4419600"/>
          <a:ext cx="1020762" cy="287338"/>
        </p:xfrm>
        <a:graphic>
          <a:graphicData uri="http://schemas.openxmlformats.org/presentationml/2006/ole">
            <p:oleObj spid="_x0000_s13352" name="Equation" r:id="rId6" imgW="723586" imgH="203112" progId="Equation.DSMT4">
              <p:embed/>
            </p:oleObj>
          </a:graphicData>
        </a:graphic>
      </p:graphicFrame>
      <p:graphicFrame>
        <p:nvGraphicFramePr>
          <p:cNvPr id="51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57945386"/>
              </p:ext>
            </p:extLst>
          </p:nvPr>
        </p:nvGraphicFramePr>
        <p:xfrm>
          <a:off x="6935165" y="5122863"/>
          <a:ext cx="609600" cy="287337"/>
        </p:xfrm>
        <a:graphic>
          <a:graphicData uri="http://schemas.openxmlformats.org/presentationml/2006/ole">
            <p:oleObj spid="_x0000_s13353" name="Equation" r:id="rId7" imgW="431613" imgH="203112" progId="Equation.DSMT4">
              <p:embed/>
            </p:oleObj>
          </a:graphicData>
        </a:graphic>
      </p:graphicFrame>
      <p:graphicFrame>
        <p:nvGraphicFramePr>
          <p:cNvPr id="51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6119911"/>
              </p:ext>
            </p:extLst>
          </p:nvPr>
        </p:nvGraphicFramePr>
        <p:xfrm>
          <a:off x="7468565" y="2667000"/>
          <a:ext cx="914400" cy="323850"/>
        </p:xfrm>
        <a:graphic>
          <a:graphicData uri="http://schemas.openxmlformats.org/presentationml/2006/ole">
            <p:oleObj spid="_x0000_s13354" name="Equation" r:id="rId8" imgW="647700" imgH="228600" progId="Equation.DSMT4">
              <p:embed/>
            </p:oleObj>
          </a:graphicData>
        </a:graphic>
      </p:graphicFrame>
      <p:graphicFrame>
        <p:nvGraphicFramePr>
          <p:cNvPr id="512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77809940"/>
              </p:ext>
            </p:extLst>
          </p:nvPr>
        </p:nvGraphicFramePr>
        <p:xfrm>
          <a:off x="6477965" y="1600200"/>
          <a:ext cx="914400" cy="323850"/>
        </p:xfrm>
        <a:graphic>
          <a:graphicData uri="http://schemas.openxmlformats.org/presentationml/2006/ole">
            <p:oleObj spid="_x0000_s13355" name="Equation" r:id="rId9" imgW="647700" imgH="228600" progId="Equation.DSMT4">
              <p:embed/>
            </p:oleObj>
          </a:graphicData>
        </a:graphic>
      </p:graphicFrame>
      <p:graphicFrame>
        <p:nvGraphicFramePr>
          <p:cNvPr id="10276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1143324"/>
              </p:ext>
            </p:extLst>
          </p:nvPr>
        </p:nvGraphicFramePr>
        <p:xfrm>
          <a:off x="2503307" y="3857625"/>
          <a:ext cx="428625" cy="376238"/>
        </p:xfrm>
        <a:graphic>
          <a:graphicData uri="http://schemas.openxmlformats.org/presentationml/2006/ole">
            <p:oleObj spid="_x0000_s13356" name="Equation" r:id="rId10" imgW="202936" imgH="177569" progId="Equation.DSMT4">
              <p:embed/>
            </p:oleObj>
          </a:graphicData>
        </a:graphic>
      </p:graphicFrame>
      <p:graphicFrame>
        <p:nvGraphicFramePr>
          <p:cNvPr id="1027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25918811"/>
              </p:ext>
            </p:extLst>
          </p:nvPr>
        </p:nvGraphicFramePr>
        <p:xfrm>
          <a:off x="2897007" y="3857625"/>
          <a:ext cx="938212" cy="376238"/>
        </p:xfrm>
        <a:graphic>
          <a:graphicData uri="http://schemas.openxmlformats.org/presentationml/2006/ole">
            <p:oleObj spid="_x0000_s13357" name="Equation" r:id="rId11" imgW="444114" imgH="177646" progId="Equation.DSMT4">
              <p:embed/>
            </p:oleObj>
          </a:graphicData>
        </a:graphic>
      </p:graphicFrame>
      <p:graphicFrame>
        <p:nvGraphicFramePr>
          <p:cNvPr id="1027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32843668"/>
              </p:ext>
            </p:extLst>
          </p:nvPr>
        </p:nvGraphicFramePr>
        <p:xfrm>
          <a:off x="826907" y="3810000"/>
          <a:ext cx="1636712" cy="428625"/>
        </p:xfrm>
        <a:graphic>
          <a:graphicData uri="http://schemas.openxmlformats.org/presentationml/2006/ole">
            <p:oleObj spid="_x0000_s13358" name="Equation" r:id="rId12" imgW="774364" imgH="203112" progId="Equation.DSMT4">
              <p:embed/>
            </p:oleObj>
          </a:graphicData>
        </a:graphic>
      </p:graphicFrame>
      <p:graphicFrame>
        <p:nvGraphicFramePr>
          <p:cNvPr id="10279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80374769"/>
              </p:ext>
            </p:extLst>
          </p:nvPr>
        </p:nvGraphicFramePr>
        <p:xfrm>
          <a:off x="939619" y="4238625"/>
          <a:ext cx="1636713" cy="428625"/>
        </p:xfrm>
        <a:graphic>
          <a:graphicData uri="http://schemas.openxmlformats.org/presentationml/2006/ole">
            <p:oleObj spid="_x0000_s13359" name="Equation" r:id="rId13" imgW="774364" imgH="203112" progId="Equation.DSMT4">
              <p:embed/>
            </p:oleObj>
          </a:graphicData>
        </a:graphic>
      </p:graphicFrame>
      <p:graphicFrame>
        <p:nvGraphicFramePr>
          <p:cNvPr id="1028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5038503"/>
              </p:ext>
            </p:extLst>
          </p:nvPr>
        </p:nvGraphicFramePr>
        <p:xfrm>
          <a:off x="1707969" y="4646613"/>
          <a:ext cx="831850" cy="374650"/>
        </p:xfrm>
        <a:graphic>
          <a:graphicData uri="http://schemas.openxmlformats.org/presentationml/2006/ole">
            <p:oleObj spid="_x0000_s13360" name="Equation" r:id="rId14" imgW="393359" imgH="177646" progId="Equation.DSMT4">
              <p:embed/>
            </p:oleObj>
          </a:graphicData>
        </a:graphic>
      </p:graphicFrame>
      <p:graphicFrame>
        <p:nvGraphicFramePr>
          <p:cNvPr id="1028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13597466"/>
              </p:ext>
            </p:extLst>
          </p:nvPr>
        </p:nvGraphicFramePr>
        <p:xfrm>
          <a:off x="2539819" y="4319588"/>
          <a:ext cx="428625" cy="376237"/>
        </p:xfrm>
        <a:graphic>
          <a:graphicData uri="http://schemas.openxmlformats.org/presentationml/2006/ole">
            <p:oleObj spid="_x0000_s13361" name="Equation" r:id="rId15" imgW="202936" imgH="177569" progId="Equation.DSMT4">
              <p:embed/>
            </p:oleObj>
          </a:graphicData>
        </a:graphic>
      </p:graphicFrame>
      <p:graphicFrame>
        <p:nvGraphicFramePr>
          <p:cNvPr id="10282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86962542"/>
              </p:ext>
            </p:extLst>
          </p:nvPr>
        </p:nvGraphicFramePr>
        <p:xfrm>
          <a:off x="2933519" y="4319588"/>
          <a:ext cx="938213" cy="376237"/>
        </p:xfrm>
        <a:graphic>
          <a:graphicData uri="http://schemas.openxmlformats.org/presentationml/2006/ole">
            <p:oleObj spid="_x0000_s13362" name="Equation" r:id="rId16" imgW="444114" imgH="177646" progId="Equation.DSMT4">
              <p:embed/>
            </p:oleObj>
          </a:graphicData>
        </a:graphic>
      </p:graphicFrame>
      <p:graphicFrame>
        <p:nvGraphicFramePr>
          <p:cNvPr id="1028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7284365"/>
              </p:ext>
            </p:extLst>
          </p:nvPr>
        </p:nvGraphicFramePr>
        <p:xfrm>
          <a:off x="2539819" y="4700588"/>
          <a:ext cx="428625" cy="376237"/>
        </p:xfrm>
        <a:graphic>
          <a:graphicData uri="http://schemas.openxmlformats.org/presentationml/2006/ole">
            <p:oleObj spid="_x0000_s13363" name="Equation" r:id="rId17" imgW="202936" imgH="177569" progId="Equation.DSMT4">
              <p:embed/>
            </p:oleObj>
          </a:graphicData>
        </a:graphic>
      </p:graphicFrame>
      <p:graphicFrame>
        <p:nvGraphicFramePr>
          <p:cNvPr id="10284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051246"/>
              </p:ext>
            </p:extLst>
          </p:nvPr>
        </p:nvGraphicFramePr>
        <p:xfrm>
          <a:off x="2933519" y="4700588"/>
          <a:ext cx="938213" cy="376237"/>
        </p:xfrm>
        <a:graphic>
          <a:graphicData uri="http://schemas.openxmlformats.org/presentationml/2006/ole">
            <p:oleObj spid="_x0000_s13364" name="Equation" r:id="rId18" imgW="444114" imgH="177646" progId="Equation.DSMT4">
              <p:embed/>
            </p:oleObj>
          </a:graphicData>
        </a:graphic>
      </p:graphicFrame>
      <p:graphicFrame>
        <p:nvGraphicFramePr>
          <p:cNvPr id="10285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0033440"/>
              </p:ext>
            </p:extLst>
          </p:nvPr>
        </p:nvGraphicFramePr>
        <p:xfrm>
          <a:off x="1854019" y="5153025"/>
          <a:ext cx="831850" cy="374650"/>
        </p:xfrm>
        <a:graphic>
          <a:graphicData uri="http://schemas.openxmlformats.org/presentationml/2006/ole">
            <p:oleObj spid="_x0000_s13365" name="Equation" r:id="rId19" imgW="393359" imgH="177646" progId="Equation.DSMT4">
              <p:embed/>
            </p:oleObj>
          </a:graphicData>
        </a:graphic>
      </p:graphicFrame>
      <p:graphicFrame>
        <p:nvGraphicFramePr>
          <p:cNvPr id="10286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27572986"/>
              </p:ext>
            </p:extLst>
          </p:nvPr>
        </p:nvGraphicFramePr>
        <p:xfrm>
          <a:off x="2768419" y="5157788"/>
          <a:ext cx="750888" cy="376237"/>
        </p:xfrm>
        <a:graphic>
          <a:graphicData uri="http://schemas.openxmlformats.org/presentationml/2006/ole">
            <p:oleObj spid="_x0000_s13366" name="Equation" r:id="rId20" imgW="355138" imgH="177569" progId="Equation.DSMT4">
              <p:embed/>
            </p:oleObj>
          </a:graphicData>
        </a:graphic>
      </p:graphicFrame>
      <p:graphicFrame>
        <p:nvGraphicFramePr>
          <p:cNvPr id="1028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005030"/>
              </p:ext>
            </p:extLst>
          </p:nvPr>
        </p:nvGraphicFramePr>
        <p:xfrm>
          <a:off x="2168344" y="5686425"/>
          <a:ext cx="752475" cy="374650"/>
        </p:xfrm>
        <a:graphic>
          <a:graphicData uri="http://schemas.openxmlformats.org/presentationml/2006/ole">
            <p:oleObj spid="_x0000_s13367" name="Equation" r:id="rId21" imgW="355138" imgH="177569" progId="Equation.DSMT4">
              <p:embed/>
            </p:oleObj>
          </a:graphicData>
        </a:graphic>
      </p:graphicFrame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996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0" grpId="0" animBg="1"/>
      <p:bldP spid="19" grpId="0" animBg="1"/>
      <p:bldP spid="17" grpId="0" animBg="1"/>
      <p:bldP spid="16" grpId="0" animBg="1"/>
      <p:bldP spid="15" grpId="0" animBg="1"/>
      <p:bldP spid="14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3505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HW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78712"/>
            <a:ext cx="2461708" cy="5070629"/>
          </a:xfrm>
        </p:spPr>
        <p:txBody>
          <a:bodyPr/>
          <a:lstStyle/>
          <a:p>
            <a:pPr marL="525780" indent="-457200">
              <a:buAutoNum type="arabicParenR"/>
            </a:pPr>
            <a:r>
              <a:rPr lang="en-US" dirty="0" smtClean="0"/>
              <a:t>0.4226</a:t>
            </a:r>
          </a:p>
          <a:p>
            <a:pPr marL="525780" indent="-457200">
              <a:buAutoNum type="arabicParenR"/>
            </a:pPr>
            <a:r>
              <a:rPr lang="en-US" dirty="0" smtClean="0"/>
              <a:t>0.9848</a:t>
            </a:r>
          </a:p>
          <a:p>
            <a:pPr marL="525780" indent="-457200">
              <a:buAutoNum type="arabicParenR"/>
            </a:pPr>
            <a:r>
              <a:rPr lang="en-US" dirty="0" smtClean="0"/>
              <a:t>0.5000</a:t>
            </a:r>
          </a:p>
          <a:p>
            <a:pPr marL="525780" indent="-457200">
              <a:buAutoNum type="arabicParenR"/>
            </a:pPr>
            <a:r>
              <a:rPr lang="en-US" dirty="0" smtClean="0"/>
              <a:t>0.3584</a:t>
            </a:r>
          </a:p>
          <a:p>
            <a:pPr marL="525780" indent="-457200">
              <a:buAutoNum type="arabicParenR"/>
            </a:pPr>
            <a:r>
              <a:rPr lang="en-US" dirty="0" smtClean="0"/>
              <a:t>0.9744</a:t>
            </a:r>
          </a:p>
          <a:p>
            <a:pPr marL="525780" indent="-457200">
              <a:buAutoNum type="arabicParenR"/>
            </a:pPr>
            <a:r>
              <a:rPr lang="en-US" dirty="0" smtClean="0"/>
              <a:t>0.4848</a:t>
            </a:r>
          </a:p>
          <a:p>
            <a:pPr marL="525780" indent="-457200">
              <a:buAutoNum type="arabicParenR"/>
            </a:pPr>
            <a:r>
              <a:rPr lang="en-US" dirty="0" smtClean="0"/>
              <a:t>4.0108</a:t>
            </a:r>
          </a:p>
          <a:p>
            <a:pPr marL="525780" indent="-457200">
              <a:buAutoNum type="arabicParenR"/>
            </a:pPr>
            <a:r>
              <a:rPr lang="en-US" dirty="0" smtClean="0"/>
              <a:t>0.5000</a:t>
            </a:r>
          </a:p>
          <a:p>
            <a:pPr marL="525780" indent="-457200">
              <a:buAutoNum type="arabicParenR"/>
            </a:pPr>
            <a:r>
              <a:rPr lang="en-US" dirty="0" smtClean="0"/>
              <a:t>2.4751</a:t>
            </a:r>
          </a:p>
          <a:p>
            <a:pPr marL="525780" indent="-457200">
              <a:buAutoNum type="arabicParenR"/>
            </a:pPr>
            <a:r>
              <a:rPr lang="en-US" dirty="0" smtClean="0"/>
              <a:t>0.5317</a:t>
            </a:r>
          </a:p>
          <a:p>
            <a:pPr marL="525780" indent="-457200">
              <a:buAutoNum type="arabicParenR"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3581400" y="878712"/>
                <a:ext cx="2461708" cy="5070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1"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878712"/>
                <a:ext cx="2461708" cy="507062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6070116" y="878712"/>
                <a:ext cx="2461708" cy="50706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2</m:t>
                    </m:r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endParaRPr lang="en-US" dirty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25780" indent="-457200" fontAlgn="auto">
                  <a:spcAft>
                    <a:spcPts val="0"/>
                  </a:spcAft>
                  <a:buFont typeface="+mj-lt"/>
                  <a:buAutoNum type="arabicParenR" startAt="16"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116" y="878712"/>
                <a:ext cx="2461708" cy="507062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857803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41028" y="-114300"/>
            <a:ext cx="3512372" cy="723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§10.1 </a:t>
            </a:r>
            <a:r>
              <a:rPr lang="en-US" dirty="0"/>
              <a:t>Polygons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362200"/>
          </a:xfrm>
        </p:spPr>
        <p:txBody>
          <a:bodyPr/>
          <a:lstStyle/>
          <a:p>
            <a:r>
              <a:rPr lang="en-US" dirty="0"/>
              <a:t>Definitions:</a:t>
            </a:r>
          </a:p>
          <a:p>
            <a:pPr lvl="1"/>
            <a:r>
              <a:rPr lang="en-US" dirty="0"/>
              <a:t>Polygon</a:t>
            </a:r>
          </a:p>
          <a:p>
            <a:pPr lvl="2"/>
            <a:r>
              <a:rPr lang="en-US" dirty="0"/>
              <a:t>A plane figure that…</a:t>
            </a:r>
          </a:p>
          <a:p>
            <a:pPr lvl="3"/>
            <a:r>
              <a:rPr lang="en-US" dirty="0"/>
              <a:t>Is formed by 3 or more segments called sides and…</a:t>
            </a:r>
          </a:p>
          <a:p>
            <a:pPr lvl="3"/>
            <a:r>
              <a:rPr lang="en-US" dirty="0"/>
              <a:t>..each side intersects exactly 2 other sides, one at each endpoint.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572000" y="4038600"/>
            <a:ext cx="0" cy="25908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3400" y="4038600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Polygon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105400" y="4038600"/>
            <a:ext cx="350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Not a Polygon</a:t>
            </a:r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5943600" y="1143000"/>
            <a:ext cx="1752600" cy="1371600"/>
          </a:xfrm>
          <a:custGeom>
            <a:avLst/>
            <a:gdLst/>
            <a:ahLst/>
            <a:cxnLst>
              <a:cxn ang="0">
                <a:pos x="0" y="864"/>
              </a:cxn>
              <a:cxn ang="0">
                <a:pos x="288" y="0"/>
              </a:cxn>
              <a:cxn ang="0">
                <a:pos x="1104" y="816"/>
              </a:cxn>
              <a:cxn ang="0">
                <a:pos x="336" y="576"/>
              </a:cxn>
              <a:cxn ang="0">
                <a:pos x="0" y="864"/>
              </a:cxn>
            </a:cxnLst>
            <a:rect l="0" t="0" r="r" b="b"/>
            <a:pathLst>
              <a:path w="1104" h="864">
                <a:moveTo>
                  <a:pt x="0" y="864"/>
                </a:moveTo>
                <a:lnTo>
                  <a:pt x="288" y="0"/>
                </a:lnTo>
                <a:lnTo>
                  <a:pt x="1104" y="816"/>
                </a:lnTo>
                <a:lnTo>
                  <a:pt x="336" y="576"/>
                </a:lnTo>
                <a:lnTo>
                  <a:pt x="0" y="86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7543800" y="1143000"/>
            <a:ext cx="1447800" cy="12954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Freeform 9"/>
          <p:cNvSpPr>
            <a:spLocks/>
          </p:cNvSpPr>
          <p:nvPr/>
        </p:nvSpPr>
        <p:spPr bwMode="auto">
          <a:xfrm>
            <a:off x="4267200" y="1676400"/>
            <a:ext cx="990600" cy="1189038"/>
          </a:xfrm>
          <a:custGeom>
            <a:avLst/>
            <a:gdLst/>
            <a:ahLst/>
            <a:cxnLst>
              <a:cxn ang="0">
                <a:pos x="379" y="749"/>
              </a:cxn>
              <a:cxn ang="0">
                <a:pos x="370" y="703"/>
              </a:cxn>
              <a:cxn ang="0">
                <a:pos x="361" y="666"/>
              </a:cxn>
              <a:cxn ang="0">
                <a:pos x="0" y="240"/>
              </a:cxn>
              <a:cxn ang="0">
                <a:pos x="624" y="0"/>
              </a:cxn>
              <a:cxn ang="0">
                <a:pos x="528" y="336"/>
              </a:cxn>
            </a:cxnLst>
            <a:rect l="0" t="0" r="r" b="b"/>
            <a:pathLst>
              <a:path w="624" h="749">
                <a:moveTo>
                  <a:pt x="379" y="749"/>
                </a:moveTo>
                <a:cubicBezTo>
                  <a:pt x="376" y="734"/>
                  <a:pt x="373" y="718"/>
                  <a:pt x="370" y="703"/>
                </a:cubicBezTo>
                <a:cubicBezTo>
                  <a:pt x="367" y="691"/>
                  <a:pt x="361" y="666"/>
                  <a:pt x="361" y="666"/>
                </a:cubicBezTo>
                <a:lnTo>
                  <a:pt x="0" y="240"/>
                </a:lnTo>
                <a:lnTo>
                  <a:pt x="624" y="0"/>
                </a:lnTo>
                <a:lnTo>
                  <a:pt x="528" y="33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4495800" y="1371600"/>
            <a:ext cx="1676400" cy="914400"/>
          </a:xfrm>
          <a:prstGeom prst="plus">
            <a:avLst>
              <a:gd name="adj" fmla="val 388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6858000" y="457200"/>
            <a:ext cx="1295400" cy="2438400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5334000" y="914400"/>
            <a:ext cx="1447800" cy="1981200"/>
          </a:xfrm>
          <a:prstGeom prst="plaque">
            <a:avLst>
              <a:gd name="adj" fmla="val 309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62083 0.4888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3125 0.4722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0.07917 0.5134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20833 0.45555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2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57083 0.5888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00" y="2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L 0.2125 0.53333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 animBg="1"/>
      <p:bldP spid="7173" grpId="0"/>
      <p:bldP spid="7174" grpId="0"/>
      <p:bldP spid="7175" grpId="0" animBg="1"/>
      <p:bldP spid="7175" grpId="1" animBg="1"/>
      <p:bldP spid="7176" grpId="0" animBg="1"/>
      <p:bldP spid="7176" grpId="1" animBg="1"/>
      <p:bldP spid="7177" grpId="0" animBg="1"/>
      <p:bldP spid="7177" grpId="1" animBg="1"/>
      <p:bldP spid="7178" grpId="0" animBg="1"/>
      <p:bldP spid="7178" grpId="1" animBg="1"/>
      <p:bldP spid="7179" grpId="0" animBg="1"/>
      <p:bldP spid="7179" grpId="1" animBg="1"/>
      <p:bldP spid="7180" grpId="0" animBg="1"/>
      <p:bldP spid="718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124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Definitions…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Convex</a:t>
            </a:r>
          </a:p>
          <a:p>
            <a:pPr lvl="1">
              <a:lnSpc>
                <a:spcPct val="90000"/>
              </a:lnSpc>
            </a:pPr>
            <a:r>
              <a:rPr lang="en-US"/>
              <a:t>No line that contains a side of the polygon also contains a point in the interior of the polygon.</a:t>
            </a:r>
          </a:p>
          <a:p>
            <a:pPr>
              <a:lnSpc>
                <a:spcPct val="90000"/>
              </a:lnSpc>
            </a:pPr>
            <a:r>
              <a:rPr lang="en-US"/>
              <a:t>Concave</a:t>
            </a:r>
          </a:p>
          <a:p>
            <a:pPr lvl="1">
              <a:lnSpc>
                <a:spcPct val="90000"/>
              </a:lnSpc>
            </a:pPr>
            <a:r>
              <a:rPr lang="en-US"/>
              <a:t>Not convex (also called nonconvex)</a:t>
            </a:r>
          </a:p>
          <a:p>
            <a:pPr lvl="1">
              <a:lnSpc>
                <a:spcPct val="90000"/>
              </a:lnSpc>
            </a:pPr>
            <a:r>
              <a:rPr lang="en-US"/>
              <a:t>Has a “cave in”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18954" y="3277565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0" y="1600200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4495800" y="4343400"/>
            <a:ext cx="1676400" cy="914400"/>
          </a:xfrm>
          <a:prstGeom prst="plus">
            <a:avLst>
              <a:gd name="adj" fmla="val 42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876800" y="4343400"/>
            <a:ext cx="0" cy="914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4876800" y="47244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4876800" y="1981200"/>
            <a:ext cx="990600" cy="914400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724400" y="1676400"/>
            <a:ext cx="106680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4724400" y="1905000"/>
            <a:ext cx="457200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648200" y="2895600"/>
            <a:ext cx="14478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562600" y="1905000"/>
            <a:ext cx="457200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181600" y="1828800"/>
            <a:ext cx="106680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4724400" y="152400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Freeform 16"/>
          <p:cNvSpPr>
            <a:spLocks/>
          </p:cNvSpPr>
          <p:nvPr/>
        </p:nvSpPr>
        <p:spPr bwMode="auto">
          <a:xfrm>
            <a:off x="6705600" y="228600"/>
            <a:ext cx="990600" cy="9906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528" y="0"/>
              </a:cxn>
              <a:cxn ang="0">
                <a:pos x="384" y="336"/>
              </a:cxn>
              <a:cxn ang="0">
                <a:pos x="624" y="624"/>
              </a:cxn>
              <a:cxn ang="0">
                <a:pos x="0" y="624"/>
              </a:cxn>
              <a:cxn ang="0">
                <a:pos x="48" y="0"/>
              </a:cxn>
            </a:cxnLst>
            <a:rect l="0" t="0" r="r" b="b"/>
            <a:pathLst>
              <a:path w="624" h="624">
                <a:moveTo>
                  <a:pt x="48" y="0"/>
                </a:moveTo>
                <a:lnTo>
                  <a:pt x="528" y="0"/>
                </a:lnTo>
                <a:lnTo>
                  <a:pt x="384" y="336"/>
                </a:lnTo>
                <a:lnTo>
                  <a:pt x="624" y="624"/>
                </a:lnTo>
                <a:lnTo>
                  <a:pt x="0" y="624"/>
                </a:lnTo>
                <a:lnTo>
                  <a:pt x="48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8001000" y="0"/>
            <a:ext cx="1143000" cy="1219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3505200" y="457200"/>
            <a:ext cx="1143000" cy="9906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1625 0.2944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2917 0.6166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" y="3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02083 0.67778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" y="3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031E-7 L 0.47084 0.23867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42" y="119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  <p:bldP spid="8207" grpId="1" animBg="1"/>
      <p:bldP spid="8208" grpId="0" animBg="1"/>
      <p:bldP spid="8208" grpId="1" animBg="1"/>
      <p:bldP spid="8209" grpId="0" animBg="1"/>
      <p:bldP spid="8209" grpId="1" animBg="1"/>
      <p:bldP spid="8210" grpId="0" animBg="1"/>
      <p:bldP spid="82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910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Equilateral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All sides are congruent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Equiangular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All angles are congruent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Regular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Both equilateral AND equiangular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28600" y="29718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76200" y="4419600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28600" y="15240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629400" y="609600"/>
            <a:ext cx="1524000" cy="914400"/>
            <a:chOff x="6629400" y="76200"/>
            <a:chExt cx="1524000" cy="914400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>
              <a:off x="6629400" y="76200"/>
              <a:ext cx="1524000" cy="914400"/>
            </a:xfrm>
            <a:prstGeom prst="diamond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Arc 9"/>
            <p:cNvSpPr>
              <a:spLocks/>
            </p:cNvSpPr>
            <p:nvPr/>
          </p:nvSpPr>
          <p:spPr bwMode="auto">
            <a:xfrm rot="3434167" flipH="1">
              <a:off x="7200900" y="647700"/>
              <a:ext cx="304800" cy="381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Arc 10"/>
            <p:cNvSpPr>
              <a:spLocks/>
            </p:cNvSpPr>
            <p:nvPr/>
          </p:nvSpPr>
          <p:spPr bwMode="auto">
            <a:xfrm rot="3434167" flipH="1">
              <a:off x="7239000" y="7620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Arc 11"/>
            <p:cNvSpPr>
              <a:spLocks/>
            </p:cNvSpPr>
            <p:nvPr/>
          </p:nvSpPr>
          <p:spPr bwMode="auto">
            <a:xfrm rot="-3434167" flipH="1" flipV="1">
              <a:off x="7200900" y="38100"/>
              <a:ext cx="304800" cy="381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Arc 12"/>
            <p:cNvSpPr>
              <a:spLocks/>
            </p:cNvSpPr>
            <p:nvPr/>
          </p:nvSpPr>
          <p:spPr bwMode="auto">
            <a:xfrm rot="-3434167" flipH="1" flipV="1">
              <a:off x="7239000" y="762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Arc 14"/>
            <p:cNvSpPr>
              <a:spLocks/>
            </p:cNvSpPr>
            <p:nvPr/>
          </p:nvSpPr>
          <p:spPr bwMode="auto">
            <a:xfrm rot="8305759" flipH="1">
              <a:off x="6705600" y="457200"/>
              <a:ext cx="152400" cy="1524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1" name="Arc 15"/>
            <p:cNvSpPr>
              <a:spLocks/>
            </p:cNvSpPr>
            <p:nvPr/>
          </p:nvSpPr>
          <p:spPr bwMode="auto">
            <a:xfrm rot="-8305759">
              <a:off x="7924800" y="457200"/>
              <a:ext cx="152400" cy="1524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6858000" y="22860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7696200" y="68580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flipH="1">
              <a:off x="6934200" y="685800"/>
              <a:ext cx="762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H="1">
              <a:off x="7696200" y="228600"/>
              <a:ext cx="762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143000" y="457200"/>
            <a:ext cx="1524000" cy="838200"/>
            <a:chOff x="1143000" y="457200"/>
            <a:chExt cx="1524000" cy="838200"/>
          </a:xfrm>
        </p:grpSpPr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1143000" y="457200"/>
              <a:ext cx="15240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1143000" y="1066800"/>
              <a:ext cx="228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1143000" y="457200"/>
              <a:ext cx="228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2438400" y="457200"/>
              <a:ext cx="228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438400" y="1066800"/>
              <a:ext cx="228600" cy="228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343400" y="449263"/>
            <a:ext cx="1295400" cy="1074737"/>
            <a:chOff x="4343400" y="449263"/>
            <a:chExt cx="1295400" cy="1074737"/>
          </a:xfrm>
        </p:grpSpPr>
        <p:sp>
          <p:nvSpPr>
            <p:cNvPr id="9241" name="AutoShape 25"/>
            <p:cNvSpPr>
              <a:spLocks noChangeArrowheads="1"/>
            </p:cNvSpPr>
            <p:nvPr/>
          </p:nvSpPr>
          <p:spPr bwMode="auto">
            <a:xfrm>
              <a:off x="4343400" y="457200"/>
              <a:ext cx="1295400" cy="990600"/>
            </a:xfrm>
            <a:prstGeom prst="pentag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Arc 26"/>
            <p:cNvSpPr>
              <a:spLocks/>
            </p:cNvSpPr>
            <p:nvPr/>
          </p:nvSpPr>
          <p:spPr bwMode="auto">
            <a:xfrm>
              <a:off x="4495800" y="12192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Arc 27"/>
            <p:cNvSpPr>
              <a:spLocks/>
            </p:cNvSpPr>
            <p:nvPr/>
          </p:nvSpPr>
          <p:spPr bwMode="auto">
            <a:xfrm rot="3484747">
              <a:off x="4343400" y="7620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Arc 28"/>
            <p:cNvSpPr>
              <a:spLocks/>
            </p:cNvSpPr>
            <p:nvPr/>
          </p:nvSpPr>
          <p:spPr bwMode="auto">
            <a:xfrm rot="18115253" flipH="1">
              <a:off x="5410200" y="7620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Arc 29"/>
            <p:cNvSpPr>
              <a:spLocks/>
            </p:cNvSpPr>
            <p:nvPr/>
          </p:nvSpPr>
          <p:spPr bwMode="auto">
            <a:xfrm flipH="1">
              <a:off x="5257800" y="1219200"/>
              <a:ext cx="2286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Arc 30"/>
            <p:cNvSpPr>
              <a:spLocks/>
            </p:cNvSpPr>
            <p:nvPr/>
          </p:nvSpPr>
          <p:spPr bwMode="auto">
            <a:xfrm rot="14006852" flipH="1">
              <a:off x="4887119" y="437357"/>
              <a:ext cx="228600" cy="2524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3856"/>
                <a:gd name="T2" fmla="*/ 21482 w 21600"/>
                <a:gd name="T3" fmla="*/ 23856 h 23856"/>
                <a:gd name="T4" fmla="*/ 0 w 21600"/>
                <a:gd name="T5" fmla="*/ 21600 h 23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385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3"/>
                    <a:pt x="21560" y="23106"/>
                    <a:pt x="21481" y="23855"/>
                  </a:cubicBezTo>
                </a:path>
                <a:path w="21600" h="2385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353"/>
                    <a:pt x="21560" y="23106"/>
                    <a:pt x="21481" y="2385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>
              <a:off x="4648200" y="609600"/>
              <a:ext cx="762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32"/>
            <p:cNvSpPr>
              <a:spLocks noChangeShapeType="1"/>
            </p:cNvSpPr>
            <p:nvPr/>
          </p:nvSpPr>
          <p:spPr bwMode="auto">
            <a:xfrm>
              <a:off x="5486400" y="1066800"/>
              <a:ext cx="762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Line 33"/>
            <p:cNvSpPr>
              <a:spLocks noChangeShapeType="1"/>
            </p:cNvSpPr>
            <p:nvPr/>
          </p:nvSpPr>
          <p:spPr bwMode="auto">
            <a:xfrm>
              <a:off x="4419600" y="1143000"/>
              <a:ext cx="76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Line 34"/>
            <p:cNvSpPr>
              <a:spLocks noChangeShapeType="1"/>
            </p:cNvSpPr>
            <p:nvPr/>
          </p:nvSpPr>
          <p:spPr bwMode="auto">
            <a:xfrm flipV="1">
              <a:off x="5257800" y="609600"/>
              <a:ext cx="762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5"/>
            <p:cNvSpPr>
              <a:spLocks noChangeShapeType="1"/>
            </p:cNvSpPr>
            <p:nvPr/>
          </p:nvSpPr>
          <p:spPr bwMode="auto">
            <a:xfrm>
              <a:off x="4953000" y="1371600"/>
              <a:ext cx="762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5532E-7 L 0.51667 0.4162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33" y="208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7872E-6 L 0.1375 0.6556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327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5587E-6 L -3.33333E-6 0.1665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animBg="1"/>
      <p:bldP spid="9221" grpId="0" animBg="1"/>
      <p:bldP spid="92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dirty="0"/>
              <a:t>Diagonal</a:t>
            </a:r>
          </a:p>
          <a:p>
            <a:pPr lvl="1"/>
            <a:r>
              <a:rPr lang="en-US" dirty="0"/>
              <a:t>A segment that joins two </a:t>
            </a:r>
            <a:r>
              <a:rPr lang="en-US" i="1" dirty="0"/>
              <a:t>nonconsecutive </a:t>
            </a:r>
            <a:r>
              <a:rPr lang="en-US" dirty="0"/>
              <a:t>vertices.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514600" y="3200400"/>
            <a:ext cx="3886200" cy="2209800"/>
          </a:xfrm>
          <a:prstGeom prst="hexagon">
            <a:avLst>
              <a:gd name="adj" fmla="val 43966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505200" y="3200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3505200" y="3200400"/>
            <a:ext cx="19050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505200" y="3200400"/>
            <a:ext cx="2895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 animBg="1"/>
      <p:bldP spid="10245" grpId="0" animBg="1"/>
      <p:bldP spid="10246" grpId="0" animBg="1"/>
      <p:bldP spid="102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of Polygons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8519"/>
                <a:gridCol w="33885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Sides</a:t>
                      </a:r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5300" marR="75300"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426126" y="2743200"/>
            <a:ext cx="991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Triangle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40926" y="27432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3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6126" y="3135868"/>
            <a:ext cx="1478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Quadrilateral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40926" y="3135868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4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26126" y="3505200"/>
            <a:ext cx="1124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Pentagon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40926" y="35052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5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26126" y="3810000"/>
            <a:ext cx="10935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Hexagon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40926" y="3810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6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26126" y="4191000"/>
            <a:ext cx="11864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Heptagon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0926" y="4191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7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26126" y="4572000"/>
            <a:ext cx="10567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Octagon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40926" y="4572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8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26126" y="4953000"/>
            <a:ext cx="1133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Nonagon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40926" y="4953000"/>
            <a:ext cx="3048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9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26126" y="5334000"/>
            <a:ext cx="10855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Decagon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40926" y="533400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10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26126" y="5715000"/>
            <a:ext cx="13452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Dodecagon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40926" y="571500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12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26126" y="6031468"/>
            <a:ext cx="7585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i="1" dirty="0" smtClean="0">
                <a:solidFill>
                  <a:srgbClr val="006E6B"/>
                </a:solidFill>
                <a:latin typeface="Garamond"/>
              </a:rPr>
              <a:t>n</a:t>
            </a:r>
            <a:r>
              <a:rPr lang="en-US" sz="2000" dirty="0" smtClean="0">
                <a:solidFill>
                  <a:srgbClr val="006E6B"/>
                </a:solidFill>
                <a:latin typeface="Garamond"/>
              </a:rPr>
              <a:t>-</a:t>
            </a:r>
            <a:r>
              <a:rPr lang="en-US" sz="2000" dirty="0" err="1" smtClean="0">
                <a:solidFill>
                  <a:srgbClr val="006E6B"/>
                </a:solidFill>
                <a:latin typeface="Garamond"/>
              </a:rPr>
              <a:t>gon</a:t>
            </a:r>
            <a:endParaRPr lang="en-US" sz="2000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40926" y="6031468"/>
            <a:ext cx="2936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i="1" dirty="0" smtClean="0">
                <a:solidFill>
                  <a:srgbClr val="006E6B"/>
                </a:solidFill>
                <a:latin typeface="Garamond"/>
              </a:rPr>
              <a:t>n</a:t>
            </a:r>
            <a:endParaRPr lang="en-US" sz="2000" i="1" dirty="0">
              <a:solidFill>
                <a:srgbClr val="006E6B"/>
              </a:solidFill>
              <a:latin typeface="Garamond"/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mtClean="0"/>
              <a:t>§10.1 Polygons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Interior Angles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147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eaLnBrk="1" hangingPunct="1"/>
                <a:r>
                  <a:rPr lang="en-US" sz="2800" dirty="0" smtClean="0"/>
                  <a:t>Polygon Interior Angles Theorem</a:t>
                </a:r>
              </a:p>
              <a:p>
                <a:pPr lvl="1" eaLnBrk="1" hangingPunct="1"/>
                <a:r>
                  <a:rPr lang="en-US" sz="2400" dirty="0" smtClean="0"/>
                  <a:t>The sum of the measures of the interior angles of a convex polygon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180°</m:t>
                    </m:r>
                  </m:oMath>
                </a14:m>
                <a:endParaRPr lang="en-US" sz="2400" dirty="0" smtClean="0"/>
              </a:p>
              <a:p>
                <a:pPr eaLnBrk="1" hangingPunct="1"/>
                <a:endParaRPr lang="en-US" sz="3200" dirty="0" smtClean="0"/>
              </a:p>
              <a:p>
                <a:pPr eaLnBrk="1" hangingPunct="1"/>
                <a:r>
                  <a:rPr lang="en-US" sz="3200" dirty="0" smtClean="0"/>
                  <a:t>Corollary to Polygon Interior Angles Theorem</a:t>
                </a:r>
              </a:p>
              <a:p>
                <a:pPr lvl="1" eaLnBrk="1" hangingPunct="1"/>
                <a:r>
                  <a:rPr lang="en-US" sz="2400" dirty="0" smtClean="0"/>
                  <a:t>The measure of each interior angle of a regular </a:t>
                </a:r>
                <a:br>
                  <a:rPr lang="en-US" sz="2400" dirty="0" smtClean="0"/>
                </a:br>
                <a:r>
                  <a:rPr lang="en-US" sz="2400" i="1" dirty="0" smtClean="0"/>
                  <a:t>n</a:t>
                </a:r>
                <a:r>
                  <a:rPr lang="en-US" sz="2400" dirty="0" smtClean="0"/>
                  <a:t>-</a:t>
                </a:r>
                <a:r>
                  <a:rPr lang="en-US" sz="2400" dirty="0" err="1" smtClean="0"/>
                  <a:t>gon</a:t>
                </a:r>
                <a:r>
                  <a:rPr lang="en-US" sz="2400" dirty="0" smtClean="0"/>
                  <a:t> is: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180°</m:t>
                    </m:r>
                  </m:oMath>
                </a14:m>
                <a:r>
                  <a:rPr lang="en-US" sz="2400" dirty="0" smtClean="0"/>
                  <a:t> or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−2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180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endParaRPr lang="en-US" sz="2400" dirty="0" smtClean="0"/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3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397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Exterior Angles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eaLnBrk="1" hangingPunct="1"/>
                <a:r>
                  <a:rPr lang="en-US" dirty="0" smtClean="0"/>
                  <a:t>Polygon Exterior Angles Theorem</a:t>
                </a:r>
              </a:p>
              <a:p>
                <a:pPr lvl="1" eaLnBrk="1" hangingPunct="1"/>
                <a:r>
                  <a:rPr lang="en-US" dirty="0" smtClean="0"/>
                  <a:t>The sum of the measures of the exterior angles of a convex polygon (one angle at each vertex) is 360</a:t>
                </a:r>
                <a:r>
                  <a:rPr lang="en-US" dirty="0" smtClean="0">
                    <a:cs typeface="Times New Roman" pitchFamily="18" charset="0"/>
                  </a:rPr>
                  <a:t>º.</a:t>
                </a:r>
              </a:p>
              <a:p>
                <a:pPr eaLnBrk="1" hangingPunct="1"/>
                <a:r>
                  <a:rPr lang="en-US" sz="2800" dirty="0" smtClean="0">
                    <a:cs typeface="Times New Roman" pitchFamily="18" charset="0"/>
                  </a:rPr>
                  <a:t>Corollary to Polygon Exterior Angles Theorem</a:t>
                </a:r>
              </a:p>
              <a:p>
                <a:pPr lvl="1" eaLnBrk="1" hangingPunct="1"/>
                <a:r>
                  <a:rPr lang="en-US" dirty="0" smtClean="0">
                    <a:cs typeface="Times New Roman" pitchFamily="18" charset="0"/>
                  </a:rPr>
                  <a:t>The measure of each exterior angle of a regular </a:t>
                </a:r>
                <a:br>
                  <a:rPr lang="en-US" dirty="0" smtClean="0">
                    <a:cs typeface="Times New Roman" pitchFamily="18" charset="0"/>
                  </a:rPr>
                </a:br>
                <a:r>
                  <a:rPr lang="en-US" i="1" dirty="0" smtClean="0">
                    <a:cs typeface="Times New Roman" pitchFamily="18" charset="0"/>
                  </a:rPr>
                  <a:t>n</a:t>
                </a:r>
                <a:r>
                  <a:rPr lang="en-US" dirty="0" smtClean="0">
                    <a:cs typeface="Times New Roman" pitchFamily="18" charset="0"/>
                  </a:rPr>
                  <a:t>-</a:t>
                </a:r>
                <a:r>
                  <a:rPr lang="en-US" dirty="0" err="1" smtClean="0">
                    <a:cs typeface="Times New Roman" pitchFamily="18" charset="0"/>
                  </a:rPr>
                  <a:t>gon</a:t>
                </a:r>
                <a:r>
                  <a:rPr lang="en-US" dirty="0" smtClean="0">
                    <a:cs typeface="Times New Roman" pitchFamily="18" charset="0"/>
                  </a:rPr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360°</m:t>
                    </m:r>
                  </m:oMath>
                </a14:m>
                <a:r>
                  <a:rPr lang="en-US" dirty="0" smtClean="0">
                    <a:cs typeface="Times New Roman" pitchFamily="18" charset="0"/>
                  </a:rPr>
                  <a:t> 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360°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 smtClean="0"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 cstate="print"/>
                <a:stretch>
                  <a:fillRect t="-2431" r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641028" y="-114300"/>
            <a:ext cx="3512372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§10.1 Polygons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520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1391</TotalTime>
  <Words>224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Austin</vt:lpstr>
      <vt:lpstr>Equation</vt:lpstr>
      <vt:lpstr>Friday,  Feb. 22, 2013</vt:lpstr>
      <vt:lpstr>HW Check</vt:lpstr>
      <vt:lpstr>§10.1 Polygons</vt:lpstr>
      <vt:lpstr>Definitions…</vt:lpstr>
      <vt:lpstr>Slide 5</vt:lpstr>
      <vt:lpstr>Slide 6</vt:lpstr>
      <vt:lpstr>Names of Polygons</vt:lpstr>
      <vt:lpstr>Interior Angles</vt:lpstr>
      <vt:lpstr>Exterior Angles</vt:lpstr>
      <vt:lpstr>Practice</vt:lpstr>
      <vt:lpstr>Practice</vt:lpstr>
    </vt:vector>
  </TitlesOfParts>
  <Company>APL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November 20, 2009</dc:title>
  <dc:creator>Alexandria Wiltjer</dc:creator>
  <cp:lastModifiedBy>Dria</cp:lastModifiedBy>
  <cp:revision>9</cp:revision>
  <dcterms:created xsi:type="dcterms:W3CDTF">2009-11-20T00:32:50Z</dcterms:created>
  <dcterms:modified xsi:type="dcterms:W3CDTF">2013-02-26T02:36:22Z</dcterms:modified>
</cp:coreProperties>
</file>